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6751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83f6bbba7ab66dfaa3e#tid=68f72e1b7025800008f0875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RJB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8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0_1#eaf8bfae4?vcp=1&amp;vop=1&amp;pid=27379922b&amp;color=36,64,97&amp;vtp=1&amp;bt=1&amp;bbb=1"/>
              <p:cNvSpPr/>
              <p:nvPr/>
            </p:nvSpPr>
            <p:spPr>
              <a:xfrm>
                <a:off x="539496" y="2177941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20_1#eaf8bfae4?vcp=1&amp;vop=1&amp;pid=27379922b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77941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21_1#eaf8bfae4?vcp=1&amp;vop=1&amp;pid=27379922b&amp;color=36,64,97&amp;vtp=1&amp;bbb=1"/>
              <p:cNvSpPr/>
              <p:nvPr/>
            </p:nvSpPr>
            <p:spPr>
              <a:xfrm>
                <a:off x="539496" y="2708611"/>
                <a:ext cx="11109960" cy="21415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【解】根据（1）及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+4)≥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(5+2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且仅当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时取等号.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AN.21_1#eaf8bfae4?vcp=1&amp;vop=1&amp;pid=27379922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08611"/>
                <a:ext cx="11109960" cy="2141538"/>
              </a:xfrm>
              <a:prstGeom prst="rect">
                <a:avLst/>
              </a:prstGeom>
              <a:blipFill>
                <a:blip r:embed="rId4"/>
                <a:stretch>
                  <a:fillRect l="-1317" b="-36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e233293e8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e233293e8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</a:t>
            </a:r>
            <a:endParaRPr lang="en-US" altLang="zh-CN" sz="5400" dirty="0"/>
          </a:p>
        </p:txBody>
      </p:sp>
      <p:sp>
        <p:nvSpPr>
          <p:cNvPr id="4" name="C_1_BD#e233293e8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4a7605a14.fixed?vcp=1&amp;pid=e233293e8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4a7605a14.fixed?vcp=1&amp;pid=e233293e8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专题3</a:t>
            </a:r>
            <a:endParaRPr lang="en-US" altLang="zh-CN" sz="5000" dirty="0"/>
          </a:p>
        </p:txBody>
      </p:sp>
      <p:sp>
        <p:nvSpPr>
          <p:cNvPr id="4" name="C_2_BD#4a7605a14.fixed?vcp=1&amp;pid=e233293e8&amp;color=61,88,159&amp;vtp=1&amp;bbb=1&amp;hb=1"/>
          <p:cNvSpPr/>
          <p:nvPr/>
        </p:nvSpPr>
        <p:spPr>
          <a:xfrm>
            <a:off x="4315968" y="2587752"/>
            <a:ext cx="7671816" cy="16779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6600"/>
              </a:lnSpc>
            </a:pPr>
            <a:r>
              <a:rPr lang="en-US" altLang="zh-CN" sz="50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泰勒展开式、</a:t>
            </a:r>
            <a:r>
              <a:rPr lang="en-US" altLang="zh-CN" sz="5000" b="0" i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洛必达法则、</a:t>
            </a:r>
          </a:p>
          <a:p>
            <a:pPr latinLnBrk="1">
              <a:lnSpc>
                <a:spcPts val="6500"/>
              </a:lnSpc>
            </a:pPr>
            <a:r>
              <a:rPr lang="en-US" altLang="zh-CN" sz="5000" b="0" i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柯西不等式的简单应用</a:t>
            </a:r>
            <a:endParaRPr lang="en-US" altLang="zh-CN" sz="50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1_1#4710b5299?vaa=1&amp;vcp=1&amp;vop=1&amp;pid=4a7605a14&amp;color=36,64,97&amp;vtp=1&amp;bt=1&amp;bbb=1"/>
              <p:cNvSpPr/>
              <p:nvPr/>
            </p:nvSpPr>
            <p:spPr>
              <a:xfrm>
                <a:off x="539496" y="2330754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3_BD.1_1#4710b5299?vaa=1&amp;vcp=1&amp;vop=1&amp;pid=4a7605a14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30754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3_1#4710b5299.bracket?vaa=1&amp;vcp=1&amp;vop=1&amp;pid=4a7605a14&amp;color=36,64,97&amp;vpa=1&amp;vtp=1"/>
          <p:cNvSpPr/>
          <p:nvPr/>
        </p:nvSpPr>
        <p:spPr>
          <a:xfrm>
            <a:off x="4518089" y="2521826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3_BD.1_2#4710b5299.choices?vaa=1&amp;vcp=1&amp;vop=1&amp;pid=4a7605a14&amp;color=36,64,97&amp;vtp=1&amp;bbb=1"/>
              <p:cNvSpPr/>
              <p:nvPr/>
            </p:nvSpPr>
            <p:spPr>
              <a:xfrm>
                <a:off x="539496" y="2864980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3_BD.1_2#4710b5299.choices?vaa=1&amp;vcp=1&amp;vop=1&amp;pid=4a7605a1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64980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AS.2_1#4710b5299?vaa=1&amp;vcp=1&amp;vop=1&amp;pid=4a7605a14&amp;color=36,64,97&amp;vtp=1&amp;bbb=1"/>
              <p:cNvSpPr/>
              <p:nvPr/>
            </p:nvSpPr>
            <p:spPr>
              <a:xfrm>
                <a:off x="539496" y="3229470"/>
                <a:ext cx="11109960" cy="14434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依据泰勒展开式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≈1+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≈0.1(1+0.1+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0.1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0.1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)≈0.110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依据泰勒展开式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≈0.105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≈0.111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3_AS.2_1#4710b5299?vaa=1&amp;vcp=1&amp;vop=1&amp;pid=4a7605a1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29470"/>
                <a:ext cx="11109960" cy="1443419"/>
              </a:xfrm>
              <a:prstGeom prst="rect">
                <a:avLst/>
              </a:prstGeom>
              <a:blipFill>
                <a:blip r:embed="rId5"/>
                <a:stretch>
                  <a:fillRect l="-1317" b="-54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5_1#9aa8c0963?vaa=1&amp;vcp=1&amp;vop=1&amp;pid=4a7605a14&amp;color=36,64,97&amp;vtp=1&amp;bt=1&amp;bbb=1"/>
              <p:cNvSpPr/>
              <p:nvPr/>
            </p:nvSpPr>
            <p:spPr>
              <a:xfrm>
                <a:off x="539496" y="2637681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99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100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的大小关系为(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3_BD.5_1#9aa8c0963?vaa=1&amp;vcp=1&amp;vop=1&amp;pid=4a7605a14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37681"/>
                <a:ext cx="11109960" cy="535559"/>
              </a:xfrm>
              <a:prstGeom prst="rect">
                <a:avLst/>
              </a:prstGeom>
              <a:blipFill>
                <a:blip r:embed="rId3"/>
                <a:stretch>
                  <a:fillRect l="-1317" b="-170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7_1#9aa8c0963.bracket?vaa=1&amp;vcp=1&amp;vop=1&amp;pid=4a7605a14&amp;color=36,64,97&amp;vpa=2&amp;vtp=1"/>
          <p:cNvSpPr/>
          <p:nvPr/>
        </p:nvSpPr>
        <p:spPr>
          <a:xfrm>
            <a:off x="6609207" y="285110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3_BD.5_2#9aa8c0963.choices?vaa=1&amp;vcp=1&amp;vop=1&amp;pid=4a7605a14&amp;color=36,64,97&amp;vtp=1&amp;bbb=1"/>
              <p:cNvSpPr/>
              <p:nvPr/>
            </p:nvSpPr>
            <p:spPr>
              <a:xfrm>
                <a:off x="539496" y="3180542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3_BD.5_2#9aa8c0963.choices?vaa=1&amp;vcp=1&amp;vop=1&amp;pid=4a7605a1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80542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AS.6_1#9aa8c0963?vaa=1&amp;vcp=1&amp;vop=1&amp;pid=4a7605a14&amp;color=36,64,97&amp;vtp=1&amp;bbb=1&amp;hb=1"/>
              <p:cNvSpPr/>
              <p:nvPr/>
            </p:nvSpPr>
            <p:spPr>
              <a:xfrm>
                <a:off x="539496" y="3545032"/>
                <a:ext cx="11109960" cy="8917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依据泰勒展开式得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，当且仅当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时取等号，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，当且仅当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时取等号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99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100</m:t>
                            </m:r>
                          </m:den>
                        </m:f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3_AS.6_1#9aa8c0963?vaa=1&amp;vcp=1&amp;vop=1&amp;pid=4a7605a1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45032"/>
                <a:ext cx="11109960" cy="891731"/>
              </a:xfrm>
              <a:prstGeom prst="rect">
                <a:avLst/>
              </a:prstGeom>
              <a:blipFill>
                <a:blip r:embed="rId5"/>
                <a:stretch>
                  <a:fillRect l="-1317" b="-89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BD.9_1#4a219ef76?vaa=1&amp;vcp=1&amp;vop=1&amp;pid=4a7605a14&amp;color=36,64,97&amp;vtp=1&amp;bt=1&amp;bbb=1"/>
              <p:cNvSpPr/>
              <p:nvPr/>
            </p:nvSpPr>
            <p:spPr>
              <a:xfrm>
                <a:off x="539496" y="916927"/>
                <a:ext cx="11109960" cy="5171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恒成立,则实数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700" b="0" i="0" u="sng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3_BD.9_1#4a219ef76?vaa=1&amp;vcp=1&amp;vop=1&amp;pid=4a7605a14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16927"/>
                <a:ext cx="11109960" cy="517144"/>
              </a:xfrm>
              <a:prstGeom prst="rect">
                <a:avLst/>
              </a:prstGeom>
              <a:blipFill>
                <a:blip r:embed="rId3"/>
                <a:stretch>
                  <a:fillRect l="-1317" b="-270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3_AS.10_1#4a219ef76?vaa=1&amp;vcp=1&amp;vop=1&amp;pid=4a7605a14&amp;color=36,64,97&amp;vtp=1&amp;bbb=1&amp;hb=1"/>
              <p:cNvSpPr/>
              <p:nvPr/>
            </p:nvSpPr>
            <p:spPr>
              <a:xfrm>
                <a:off x="539496" y="1435976"/>
                <a:ext cx="11109960" cy="4686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−1)≥0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时,不等式成立,则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.令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上单调递增.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4" name="QB_3_AS.10_1#4a219ef76?vaa=1&amp;vcp=1&amp;vop=1&amp;pid=4a7605a1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35976"/>
                <a:ext cx="11109960" cy="4686300"/>
              </a:xfrm>
              <a:prstGeom prst="rect">
                <a:avLst/>
              </a:prstGeom>
              <a:blipFill>
                <a:blip r:embed="rId4"/>
                <a:stretch>
                  <a:fillRect l="-1317" b="-20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AS.10_1#4a219ef76?vaa=1&amp;vcp=1&amp;vop=1&amp;pid=4a7605a14&amp;color=36,64,97&amp;vtp=1&amp;bbb=1&amp;hb=1">
                <a:extLst>
                  <a:ext uri="{FF2B5EF4-FFF2-40B4-BE49-F238E27FC236}">
                    <a16:creationId xmlns:a16="http://schemas.microsoft.com/office/drawing/2014/main" id="{1DDA568D-EEA1-4439-EE05-7547D1477D67}"/>
                  </a:ext>
                </a:extLst>
              </p:cNvPr>
              <p:cNvSpPr/>
              <p:nvPr/>
            </p:nvSpPr>
            <p:spPr>
              <a:xfrm>
                <a:off x="539496" y="2503581"/>
                <a:ext cx="11109960" cy="14684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洛必达法则知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→1</m:t>
                        </m:r>
                      </m:lim>
                    </m:limLow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→1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→1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(提示：符合</m:t>
                    </m:r>
                    <m:r>
                      <a:rPr lang="en-US" altLang="zh-CN" sz="1800" b="0" i="0" dirty="0">
                        <a:solidFill>
                          <a:srgbClr val="00376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“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den>
                    </m:f>
                    <m:r>
                      <a:rPr lang="en-US" altLang="zh-CN" sz="1800" b="0" i="0" dirty="0">
                        <a:solidFill>
                          <a:srgbClr val="00376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”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型)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恒成立,得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，实数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3_AS.10_1#4a219ef76?vaa=1&amp;vcp=1&amp;vop=1&amp;pid=4a7605a14&amp;color=36,64,97&amp;vtp=1&amp;bbb=1&amp;hb=1">
                <a:extLst>
                  <a:ext uri="{FF2B5EF4-FFF2-40B4-BE49-F238E27FC236}">
                    <a16:creationId xmlns:a16="http://schemas.microsoft.com/office/drawing/2014/main" id="{1DDA568D-EEA1-4439-EE05-7547D1477D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03581"/>
                <a:ext cx="11109960" cy="1468438"/>
              </a:xfrm>
              <a:prstGeom prst="rect">
                <a:avLst/>
              </a:prstGeom>
              <a:blipFill>
                <a:blip r:embed="rId2"/>
                <a:stretch>
                  <a:fillRect l="-1317" b="-53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3_AN.12_1#4a219ef76?vaa=1&amp;vcp=1&amp;vop=1&amp;pid=4a7605a14&amp;color=36,64,97&amp;vtp=1&amp;bbb=1">
                <a:extLst>
                  <a:ext uri="{FF2B5EF4-FFF2-40B4-BE49-F238E27FC236}">
                    <a16:creationId xmlns:a16="http://schemas.microsoft.com/office/drawing/2014/main" id="{53607931-9593-62C2-5590-B2BC08FBB548}"/>
                  </a:ext>
                </a:extLst>
              </p:cNvPr>
              <p:cNvSpPr/>
              <p:nvPr/>
            </p:nvSpPr>
            <p:spPr>
              <a:xfrm>
                <a:off x="539496" y="3976440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【答案】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B_3_AN.12_1#4a219ef76?vaa=1&amp;vcp=1&amp;vop=1&amp;pid=4a7605a14&amp;color=36,64,97&amp;vtp=1&amp;bbb=1">
                <a:extLst>
                  <a:ext uri="{FF2B5EF4-FFF2-40B4-BE49-F238E27FC236}">
                    <a16:creationId xmlns:a16="http://schemas.microsoft.com/office/drawing/2014/main" id="{53607931-9593-62C2-5590-B2BC08FBB54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976440"/>
                <a:ext cx="11109960" cy="525463"/>
              </a:xfrm>
              <a:prstGeom prst="rect">
                <a:avLst/>
              </a:prstGeom>
              <a:blipFill>
                <a:blip r:embed="rId3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82478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BD.13_1#094716a40?vaa=1&amp;vcp=1&amp;vop=1&amp;pid=4a7605a14&amp;color=36,64,97&amp;vtp=1&amp;bt=1&amp;bbb=1"/>
              <p:cNvSpPr/>
              <p:nvPr/>
            </p:nvSpPr>
            <p:spPr>
              <a:xfrm>
                <a:off x="539496" y="2582753"/>
                <a:ext cx="11109960" cy="5171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𝑎𝑏𝑐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700" b="0" i="0" u="sng" kern="0" spc="-99900" dirty="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3_BD.13_1#094716a40?vaa=1&amp;vcp=1&amp;vop=1&amp;pid=4a7605a14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82753"/>
                <a:ext cx="11109960" cy="517144"/>
              </a:xfrm>
              <a:prstGeom prst="rect">
                <a:avLst/>
              </a:prstGeom>
              <a:blipFill>
                <a:blip r:embed="rId3"/>
                <a:stretch>
                  <a:fillRect l="-1317" b="-258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3_AN.15_1#094716a40.blank?vaa=1&amp;vcp=1&amp;vop=1&amp;pid=4a7605a14&amp;color=36,64,97&amp;vpa=4&amp;vtp=1&amp;bbb=1&amp;rh=30.56504"/>
              <p:cNvSpPr/>
              <p:nvPr/>
            </p:nvSpPr>
            <p:spPr>
              <a:xfrm>
                <a:off x="7580122" y="2647079"/>
                <a:ext cx="214313" cy="38817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3_AN.15_1#094716a40.blank?vaa=1&amp;vcp=1&amp;vop=1&amp;pid=4a7605a14&amp;color=36,64,97&amp;vpa=4&amp;vtp=1&amp;bbb=1&amp;rh=30.56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0122" y="2647079"/>
                <a:ext cx="214313" cy="388176"/>
              </a:xfrm>
              <a:prstGeom prst="rect">
                <a:avLst/>
              </a:prstGeom>
              <a:blipFill>
                <a:blip r:embed="rId4"/>
                <a:stretch>
                  <a:fillRect b="-14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3_AS.14_1#094716a40?vaa=1&amp;vcp=1&amp;vop=1&amp;pid=4a7605a14&amp;color=36,64,97&amp;vtp=1&amp;bbb=1"/>
              <p:cNvSpPr/>
              <p:nvPr/>
            </p:nvSpPr>
            <p:spPr>
              <a:xfrm>
                <a:off x="539496" y="3101802"/>
                <a:ext cx="11109960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由柯西不等式得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36=(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以上式只能取等号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，根据柯西不等式等号成立的条件得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合题设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=2×1×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3_AS.14_1#094716a40?vaa=1&amp;vcp=1&amp;vop=1&amp;pid=4a7605a1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01802"/>
                <a:ext cx="11109960" cy="1257300"/>
              </a:xfrm>
              <a:prstGeom prst="rect">
                <a:avLst/>
              </a:prstGeom>
              <a:blipFill>
                <a:blip r:embed="rId5"/>
                <a:stretch>
                  <a:fillRect l="-1317" b="-63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17_1#27379922b?vcp=1&amp;vop=1&amp;pid=4a7605a14&amp;color=36,64,97&amp;vtp=1&amp;bt=1&amp;bbb=1"/>
              <p:cNvSpPr/>
              <p:nvPr/>
            </p:nvSpPr>
            <p:spPr>
              <a:xfrm>
                <a:off x="539496" y="1277321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均为正数，且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,证明：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3_BD.17_1#27379922b?vcp=1&amp;vop=1&amp;pid=4a7605a14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77321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18_1#406d3d639?vcp=1&amp;vop=1&amp;pid=27379922b&amp;color=36,64,97&amp;vtp=1&amp;bbb=1"/>
              <p:cNvSpPr/>
              <p:nvPr/>
            </p:nvSpPr>
            <p:spPr>
              <a:xfrm>
                <a:off x="539496" y="1680228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BD.18_1#406d3d639?vcp=1&amp;vop=1&amp;pid=27379922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80228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19_1#406d3d639?vcp=1&amp;vop=1&amp;pid=27379922b&amp;color=36,64,97&amp;vtp=1&amp;bbb=1&amp;hb=1"/>
              <p:cNvSpPr/>
              <p:nvPr/>
            </p:nvSpPr>
            <p:spPr>
              <a:xfrm>
                <a:off x="539496" y="2053545"/>
                <a:ext cx="11109960" cy="3706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【证明】方法一：由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)≤3+(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)+[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]+[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，当且仅当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时取等号，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≤3+2(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均为正数，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：因为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，所以由柯西不等式得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(1+1+1)⋅(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)=9≥(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均为正数，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19_1#406d3d639?vcp=1&amp;vop=1&amp;pid=27379922b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53545"/>
                <a:ext cx="11109960" cy="3706940"/>
              </a:xfrm>
              <a:prstGeom prst="rect">
                <a:avLst/>
              </a:prstGeom>
              <a:blipFill>
                <a:blip r:embed="rId5"/>
                <a:stretch>
                  <a:fillRect l="-1317" b="-36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889</Words>
  <Application>Microsoft Office PowerPoint</Application>
  <PresentationFormat>宽屏</PresentationFormat>
  <Paragraphs>61</Paragraphs>
  <Slides>10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2025-10-21T08:07:04Z</dcterms:created>
  <dcterms:modified xsi:type="dcterms:W3CDTF">2025-10-21T08:08:19Z</dcterms:modified>
  <cp:category/>
  <cp:contentStatus/>
</cp:coreProperties>
</file>